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</p:sldMasterIdLst>
  <p:notesMasterIdLst>
    <p:notesMasterId r:id="rId46"/>
  </p:notesMasterIdLst>
  <p:sldIdLst>
    <p:sldId id="258" r:id="rId4"/>
    <p:sldId id="259" r:id="rId5"/>
    <p:sldId id="262" r:id="rId6"/>
    <p:sldId id="260" r:id="rId7"/>
    <p:sldId id="261" r:id="rId8"/>
    <p:sldId id="266" r:id="rId9"/>
    <p:sldId id="263" r:id="rId10"/>
    <p:sldId id="267" r:id="rId11"/>
    <p:sldId id="292" r:id="rId12"/>
    <p:sldId id="268" r:id="rId13"/>
    <p:sldId id="274" r:id="rId14"/>
    <p:sldId id="271" r:id="rId15"/>
    <p:sldId id="269" r:id="rId16"/>
    <p:sldId id="273" r:id="rId17"/>
    <p:sldId id="275" r:id="rId18"/>
    <p:sldId id="264" r:id="rId19"/>
    <p:sldId id="276" r:id="rId20"/>
    <p:sldId id="265" r:id="rId21"/>
    <p:sldId id="290" r:id="rId22"/>
    <p:sldId id="291" r:id="rId23"/>
    <p:sldId id="280" r:id="rId24"/>
    <p:sldId id="300" r:id="rId25"/>
    <p:sldId id="301" r:id="rId26"/>
    <p:sldId id="302" r:id="rId27"/>
    <p:sldId id="288" r:id="rId28"/>
    <p:sldId id="281" r:id="rId29"/>
    <p:sldId id="282" r:id="rId30"/>
    <p:sldId id="283" r:id="rId31"/>
    <p:sldId id="277" r:id="rId32"/>
    <p:sldId id="279" r:id="rId33"/>
    <p:sldId id="287" r:id="rId34"/>
    <p:sldId id="297" r:id="rId35"/>
    <p:sldId id="298" r:id="rId36"/>
    <p:sldId id="296" r:id="rId37"/>
    <p:sldId id="286" r:id="rId38"/>
    <p:sldId id="284" r:id="rId39"/>
    <p:sldId id="278" r:id="rId40"/>
    <p:sldId id="299" r:id="rId41"/>
    <p:sldId id="285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291A7-1A60-45A8-9213-2AEEF60E81E0}" type="datetimeFigureOut">
              <a:rPr lang="en-TT" smtClean="0"/>
              <a:t>15/02/2020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CFCD1-329B-475B-A3B4-1D876EE05E0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0683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0137AF-8B69-4A4B-9E8D-AE4D61D49133}" type="slidenum">
              <a:rPr lang="en-GB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56324" name="Picture 3"/>
          <p:cNvPicPr>
            <a:picLocks noGrp="1" noChangeAspect="1" noChangeArrowheads="1"/>
          </p:cNvPicPr>
          <p:nvPr>
            <p:ph type="sldImg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769938"/>
            <a:ext cx="5133975" cy="3849687"/>
          </a:xfrm>
        </p:spPr>
      </p:pic>
    </p:spTree>
    <p:extLst>
      <p:ext uri="{BB962C8B-B14F-4D97-AF65-F5344CB8AC3E}">
        <p14:creationId xmlns:p14="http://schemas.microsoft.com/office/powerpoint/2010/main" val="298117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8EBC1A-B76C-486E-A08B-B1D5FEB16837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723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4791B-0C3F-440C-B53D-85DA04269EB0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9DB2-D24A-47BF-9B9D-38F88FE74069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4908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1EFD3-FF38-4F27-8764-39FCF2E9D470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E19E8-0F0E-47FB-850B-34C2152CB295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8971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5C875-7EC0-463B-9CE6-AD0EE1D09DFA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D6B09-97E7-4830-B762-B34C49CFCD6C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384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31A0B-CB6E-4CD3-8D00-0B364C60C06B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D9CE7-D19E-4611-B3B3-EEF861E9F27C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3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CD790-07B2-45B8-A4FD-FBEF003B72CE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4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CDC9E-B1CE-4066-B4C1-D6FDFC25DCE0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2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58101-B6A6-4C40-A43E-5DB784054398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1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7CDC3-3D7E-4B4C-8986-8B9E7BD1ABAA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99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4543C-259F-4963-940D-EEB01A53DB1A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73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C6F-6ACD-473D-8BF8-65DB9A35E1F7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9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077CC-BD6D-4254-8F1E-A8FB6AB3EB1E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1E9A7-2C4D-4F97-8B90-94BBD8DF47B9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69754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CE709-4244-4B68-8669-FDA60933FF19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5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26AB8-4AC9-430B-ACEF-E65E4A5F9A83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28A96-CCD9-42A9-9B76-0C9182C00F3F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04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D83C3-751F-44CF-B46E-22C1FC61D625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5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24AD7B-87D8-43F2-9A99-C7CB4F3D47B9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65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D3C303-F76C-4899-8379-A26B38FF5C01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85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CBB52-093E-48F0-9C01-0375D087AF04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92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6DD04-9B1A-4864-8D12-520A0F788CCC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53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0B4AA-813B-4472-9E51-076A6265A2A4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77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B4DD8-03CD-41F5-9254-37B1288BBF77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5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E870C-008B-4C97-B275-44C69D14DF18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D9241-66F4-4801-B216-403B023C0D06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29415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284F1-14E3-4316-A073-4BCD6D4B26C4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23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B62747-8AEC-4A0F-B61B-92C20C019C4E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06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8A452-138D-45B0-A632-D5DC95944B65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27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1AA9-6785-4982-BCD2-AE1CB96AAB28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42F3E-671B-4AFD-B944-6E885186B4A4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E2B44-CA44-4222-A7C6-C9AF05E5B709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4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72193-8F61-400D-B649-2B2EE4E125A0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5303F-7E2B-4E54-A5AD-0402C54DD4D5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474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1B4ED-A381-48C1-BFCD-6EA10301453C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1B87C-8160-4E96-B9FF-747B28D94076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6817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3B64D-8592-4116-91EA-A6809AC89FD2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6F55F-EED2-4A1F-B157-8F038B13B269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8897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932EF-9B50-450E-9201-6F9B284022E0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DF922-C426-4CA0-9B1D-24161ED4328A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4857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9EDFB-C955-42FB-B108-331CB719ABE4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ECFE3-9854-4FD1-B7FA-BFDB3A604CFF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8843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9E5A8D-A70A-4BAE-8CF8-FCA58DCE5AFB}" type="datetimeFigureOut">
              <a:rPr lang="en-TT" smtClean="0"/>
              <a:pPr>
                <a:defRPr/>
              </a:pPr>
              <a:t>15/02/2020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27474C-5928-46C3-8313-97A4E91F7D6D}" type="slidenum">
              <a:rPr lang="en-TT" smtClean="0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434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0C6DF-62F9-443F-A009-D6103B720F2B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4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185A65-E50B-4D42-B9A5-BB5199028795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uellearning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uellearning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2000250" y="998935"/>
            <a:ext cx="5143500" cy="1790700"/>
          </a:xfrm>
        </p:spPr>
        <p:txBody>
          <a:bodyPr>
            <a:normAutofit fontScale="90000"/>
          </a:bodyPr>
          <a:lstStyle/>
          <a:p>
            <a:r>
              <a:rPr lang="en-TT" altLang="en-US" dirty="0" smtClean="0"/>
              <a:t>Decision Making and Problem Solving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 bwMode="auto">
          <a:xfrm>
            <a:off x="2000250" y="3378576"/>
            <a:ext cx="5143500" cy="1845609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TT" altLang="en-US" sz="2100" dirty="0"/>
              <a:t>Session 3 Decision Making</a:t>
            </a:r>
          </a:p>
          <a:p>
            <a:r>
              <a:rPr lang="en-TT" altLang="en-US" sz="2100" dirty="0"/>
              <a:t>using the </a:t>
            </a:r>
          </a:p>
          <a:p>
            <a:r>
              <a:rPr lang="en-TT" altLang="en-US" sz="2100" dirty="0"/>
              <a:t>Logical Approach</a:t>
            </a:r>
          </a:p>
          <a:p>
            <a:endParaRPr lang="en-TT" altLang="en-US" sz="2100" dirty="0"/>
          </a:p>
          <a:p>
            <a:r>
              <a:rPr lang="en-TT" altLang="en-US" sz="2100" dirty="0"/>
              <a:t>Andre Samuel</a:t>
            </a:r>
          </a:p>
          <a:p>
            <a:r>
              <a:rPr lang="en-TT" altLang="en-US" sz="2100" dirty="0">
                <a:hlinkClick r:id="rId2"/>
              </a:rPr>
              <a:t>http://www.samuellearning.org</a:t>
            </a:r>
            <a:r>
              <a:rPr lang="en-TT" alt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8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Idea Generation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3" y="1588657"/>
            <a:ext cx="2901255" cy="4157329"/>
          </a:xfrm>
        </p:spPr>
        <p:txBody>
          <a:bodyPr>
            <a:noAutofit/>
          </a:bodyPr>
          <a:lstStyle/>
          <a:p>
            <a:r>
              <a:rPr lang="en-TT" sz="1800" b="1" dirty="0"/>
              <a:t>Lateral Thinking </a:t>
            </a:r>
            <a:r>
              <a:rPr lang="en-TT" sz="1800" dirty="0"/>
              <a:t>coined by Edward De Bono, involved opening oneself to creative thinking</a:t>
            </a:r>
          </a:p>
          <a:p>
            <a:r>
              <a:rPr lang="en-TT" sz="1800" dirty="0"/>
              <a:t>It requires different perspectives to be taken into consideration</a:t>
            </a:r>
          </a:p>
          <a:p>
            <a:r>
              <a:rPr lang="en-TT" sz="1800" dirty="0"/>
              <a:t>It requires people to look at things in an unconventional manner</a:t>
            </a:r>
          </a:p>
          <a:p>
            <a:r>
              <a:rPr lang="en-TT" sz="1800" dirty="0"/>
              <a:t>Essentially, it involves viewing problems from a new perspective in order to create innovative solutions and move away from conventional ideas</a:t>
            </a:r>
          </a:p>
          <a:p>
            <a:r>
              <a:rPr lang="en-TT" sz="1800" dirty="0"/>
              <a:t>De Bono (1985) suggest the </a:t>
            </a:r>
            <a:r>
              <a:rPr lang="en-TT" sz="1800" b="1" dirty="0"/>
              <a:t>Six Thinking Hats </a:t>
            </a:r>
            <a:r>
              <a:rPr lang="en-TT" sz="1800" dirty="0"/>
              <a:t>method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3987" y="914400"/>
            <a:ext cx="3654317" cy="1933456"/>
          </a:xfrm>
        </p:spPr>
        <p:txBody>
          <a:bodyPr>
            <a:noAutofit/>
          </a:bodyPr>
          <a:lstStyle/>
          <a:p>
            <a:pPr marL="257175" lvl="1" indent="0">
              <a:buNone/>
            </a:pPr>
            <a:r>
              <a:rPr lang="en-GB" altLang="en-US" sz="1800" b="1" dirty="0"/>
              <a:t>Six Hats:</a:t>
            </a:r>
          </a:p>
          <a:p>
            <a:pPr lvl="1"/>
            <a:r>
              <a:rPr lang="en-GB" altLang="en-US" sz="1800" dirty="0"/>
              <a:t>White - Objective</a:t>
            </a:r>
          </a:p>
          <a:p>
            <a:pPr lvl="1"/>
            <a:r>
              <a:rPr lang="en-GB" altLang="en-US" sz="1800" dirty="0"/>
              <a:t>Red - Emotional</a:t>
            </a:r>
          </a:p>
          <a:p>
            <a:pPr lvl="1"/>
            <a:r>
              <a:rPr lang="en-GB" altLang="en-US" sz="1800" dirty="0"/>
              <a:t>Yellow - Optimistic</a:t>
            </a:r>
          </a:p>
          <a:p>
            <a:pPr lvl="1"/>
            <a:r>
              <a:rPr lang="en-GB" altLang="en-US" sz="1800" dirty="0"/>
              <a:t>Black - Critical</a:t>
            </a:r>
          </a:p>
          <a:p>
            <a:pPr lvl="1"/>
            <a:r>
              <a:rPr lang="en-GB" altLang="en-US" sz="1800" dirty="0"/>
              <a:t>Green - Creative</a:t>
            </a:r>
          </a:p>
          <a:p>
            <a:pPr lvl="1"/>
            <a:r>
              <a:rPr lang="en-GB" altLang="en-US" sz="1800" dirty="0"/>
              <a:t>Blue – Control and Overview</a:t>
            </a:r>
          </a:p>
          <a:p>
            <a:endParaRPr lang="en-TT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096" y="3456410"/>
            <a:ext cx="5453578" cy="31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De Bono states:</a:t>
            </a:r>
          </a:p>
          <a:p>
            <a:endParaRPr lang="en-TT" dirty="0"/>
          </a:p>
          <a:p>
            <a:pPr marL="0" indent="0">
              <a:buNone/>
            </a:pPr>
            <a:r>
              <a:rPr lang="en-TT" dirty="0" smtClean="0"/>
              <a:t>	</a:t>
            </a:r>
            <a:r>
              <a:rPr lang="en-TT" b="1" dirty="0" smtClean="0"/>
              <a:t>“vertical thinking digs the same hole deeper; lateral thinking is 	concerned with digging a hole in another place”</a:t>
            </a:r>
          </a:p>
          <a:p>
            <a:pPr marL="0" indent="0">
              <a:buNone/>
            </a:pPr>
            <a:endParaRPr lang="en-TT" sz="1350" dirty="0"/>
          </a:p>
          <a:p>
            <a:pPr marL="0" indent="0">
              <a:buNone/>
            </a:pPr>
            <a:r>
              <a:rPr lang="en-TT" sz="1350" dirty="0"/>
              <a:t>Cited in Dacey (1989)</a:t>
            </a:r>
          </a:p>
          <a:p>
            <a:pPr marL="0" indent="0">
              <a:buNone/>
            </a:pPr>
            <a:endParaRPr lang="en-TT" sz="1350" dirty="0"/>
          </a:p>
          <a:p>
            <a:pPr marL="0" indent="0">
              <a:buNone/>
            </a:pPr>
            <a:r>
              <a:rPr lang="en-TT" sz="1350" dirty="0"/>
              <a:t>Po- Provocative Operation- introducing a new patterning system through discontinuity </a:t>
            </a:r>
          </a:p>
          <a:p>
            <a:pPr marL="0" indent="0">
              <a:buNone/>
            </a:pPr>
            <a:r>
              <a:rPr lang="en-TT" sz="1350" dirty="0"/>
              <a:t>Use Movement Value rather than Judgement</a:t>
            </a:r>
          </a:p>
        </p:txBody>
      </p:sp>
    </p:spTree>
    <p:extLst>
      <p:ext uri="{BB962C8B-B14F-4D97-AF65-F5344CB8AC3E}">
        <p14:creationId xmlns:p14="http://schemas.microsoft.com/office/powerpoint/2010/main" val="35998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90" y="1131094"/>
            <a:ext cx="5915025" cy="855710"/>
          </a:xfrm>
        </p:spPr>
        <p:txBody>
          <a:bodyPr/>
          <a:lstStyle/>
          <a:p>
            <a:r>
              <a:rPr lang="en-TT" dirty="0" smtClean="0"/>
              <a:t>Idea Generation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b="1" dirty="0" smtClean="0"/>
              <a:t>Emergent Strategy </a:t>
            </a:r>
            <a:r>
              <a:rPr lang="en-TT" dirty="0" smtClean="0"/>
              <a:t>put forward by </a:t>
            </a:r>
            <a:r>
              <a:rPr lang="en-TT" dirty="0" err="1" smtClean="0"/>
              <a:t>Kanter</a:t>
            </a:r>
            <a:r>
              <a:rPr lang="en-TT" dirty="0" smtClean="0"/>
              <a:t> (1983) promoted the </a:t>
            </a:r>
            <a:r>
              <a:rPr lang="en-TT" i="1" dirty="0" smtClean="0"/>
              <a:t>Improvisational model</a:t>
            </a:r>
          </a:p>
          <a:p>
            <a:r>
              <a:rPr lang="en-TT" dirty="0" smtClean="0"/>
              <a:t>Strategic options are created by exploring new possibilities</a:t>
            </a:r>
          </a:p>
          <a:p>
            <a:r>
              <a:rPr lang="en-TT" dirty="0" smtClean="0"/>
              <a:t>Even in anticipated situations where you can set standard procedures for dealing with it, unanticipated situations may arise, which require immediate attention</a:t>
            </a:r>
          </a:p>
          <a:p>
            <a:r>
              <a:rPr lang="en-TT" dirty="0" smtClean="0"/>
              <a:t>Emergent thinking leads to improvisation, which involves generating new insights very rapidly</a:t>
            </a:r>
          </a:p>
          <a:p>
            <a:pPr marL="0" indent="0">
              <a:buNone/>
            </a:pPr>
            <a:endParaRPr lang="en-TT" dirty="0" smtClean="0"/>
          </a:p>
        </p:txBody>
      </p:sp>
    </p:spTree>
    <p:extLst>
      <p:ext uri="{BB962C8B-B14F-4D97-AF65-F5344CB8AC3E}">
        <p14:creationId xmlns:p14="http://schemas.microsoft.com/office/powerpoint/2010/main" val="2638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497" y="1292462"/>
            <a:ext cx="5915025" cy="1195807"/>
          </a:xfrm>
        </p:spPr>
        <p:txBody>
          <a:bodyPr>
            <a:normAutofit fontScale="90000"/>
          </a:bodyPr>
          <a:lstStyle/>
          <a:p>
            <a:pPr lvl="1"/>
            <a:r>
              <a:rPr lang="en-GB" altLang="en-US" sz="2400" b="1" dirty="0"/>
              <a:t>Idea Generation</a:t>
            </a:r>
            <a:r>
              <a:rPr lang="en-GB" altLang="en-US" sz="2100" b="1" dirty="0"/>
              <a:t/>
            </a:r>
            <a:br>
              <a:rPr lang="en-GB" altLang="en-US" sz="2100" b="1" dirty="0"/>
            </a:br>
            <a:r>
              <a:rPr lang="en-GB" altLang="en-US" dirty="0"/>
              <a:t>creative people in history have been credited as being </a:t>
            </a:r>
            <a:r>
              <a:rPr lang="en-GB" altLang="en-US" b="1" dirty="0"/>
              <a:t>‘whole-brain thinkers’- </a:t>
            </a:r>
            <a:r>
              <a:rPr lang="en-GB" altLang="en-US" dirty="0"/>
              <a:t>harness the strengths of both left- and right-brain thinking</a:t>
            </a:r>
            <a:endParaRPr lang="en-T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383" y="2619375"/>
            <a:ext cx="2901255" cy="617934"/>
          </a:xfrm>
        </p:spPr>
        <p:txBody>
          <a:bodyPr>
            <a:normAutofit fontScale="70000" lnSpcReduction="20000"/>
          </a:bodyPr>
          <a:lstStyle/>
          <a:p>
            <a:r>
              <a:rPr lang="en-GB" altLang="en-US" dirty="0"/>
              <a:t>The Left Hemisphere: Logical and Critical Thinking</a:t>
            </a:r>
            <a:endParaRPr lang="en-TT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2"/>
          </p:nvPr>
        </p:nvSpPr>
        <p:spPr>
          <a:xfrm>
            <a:off x="1664497" y="3237311"/>
            <a:ext cx="2901255" cy="2763441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GB" altLang="en-US" sz="1950" dirty="0"/>
              <a:t>Our left hemisphere is dominant when we are using logic – for example, making a list, following a step-by-step process, proof-reading a document or working out simple algebra.</a:t>
            </a:r>
          </a:p>
          <a:p>
            <a:pPr lvl="1"/>
            <a:r>
              <a:rPr lang="en-GB" altLang="en-US" sz="1950" dirty="0"/>
              <a:t>Critical Thinking- this involves questioning assertions, trying to find the flaws in a position, and testing an argument in as harsh a manner as possible. </a:t>
            </a:r>
          </a:p>
          <a:p>
            <a:endParaRPr lang="en-GB" alt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26195" y="2619375"/>
            <a:ext cx="2915543" cy="617934"/>
          </a:xfrm>
        </p:spPr>
        <p:txBody>
          <a:bodyPr>
            <a:noAutofit/>
          </a:bodyPr>
          <a:lstStyle/>
          <a:p>
            <a:pPr marL="0" lvl="1">
              <a:spcBef>
                <a:spcPts val="563"/>
              </a:spcBef>
            </a:pPr>
            <a:endParaRPr lang="en-GB" altLang="en-US" sz="1800" i="1" dirty="0"/>
          </a:p>
          <a:p>
            <a:pPr marL="0" lvl="1">
              <a:spcBef>
                <a:spcPts val="563"/>
              </a:spcBef>
            </a:pPr>
            <a:r>
              <a:rPr lang="en-GB" altLang="en-US" sz="1800" i="1" dirty="0"/>
              <a:t>The Right Hemisphere: ‘Blue Sky Thinking</a:t>
            </a:r>
            <a:endParaRPr lang="en-TT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745974" y="3237311"/>
            <a:ext cx="2915543" cy="2763441"/>
          </a:xfrm>
        </p:spPr>
        <p:txBody>
          <a:bodyPr>
            <a:noAutofit/>
          </a:bodyPr>
          <a:lstStyle/>
          <a:p>
            <a:pPr lvl="1"/>
            <a:r>
              <a:rPr lang="en-GB" altLang="en-US" sz="1500" dirty="0"/>
              <a:t>Our right hemisphere is predominant for many creative activities, including any performance arts, using the imagination, daydreaming and recognising colours</a:t>
            </a:r>
          </a:p>
          <a:p>
            <a:pPr lvl="1"/>
            <a:r>
              <a:rPr lang="en-GB" altLang="en-US" sz="1500" dirty="0"/>
              <a:t>‘Blue Sky Thinking’ – this means generating many ideas without any barriers, doubts or objections</a:t>
            </a:r>
          </a:p>
          <a:p>
            <a:pPr marL="0" indent="0">
              <a:buNone/>
            </a:pPr>
            <a:endParaRPr lang="en-TT" sz="1800" dirty="0"/>
          </a:p>
        </p:txBody>
      </p:sp>
    </p:spTree>
    <p:extLst>
      <p:ext uri="{BB962C8B-B14F-4D97-AF65-F5344CB8AC3E}">
        <p14:creationId xmlns:p14="http://schemas.microsoft.com/office/powerpoint/2010/main" val="10167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Techniques for Idea Generation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15063"/>
            <a:ext cx="6900862" cy="5327482"/>
          </a:xfrm>
        </p:spPr>
        <p:txBody>
          <a:bodyPr>
            <a:noAutofit/>
          </a:bodyPr>
          <a:lstStyle/>
          <a:p>
            <a:r>
              <a:rPr lang="en-TT" b="1" dirty="0"/>
              <a:t>Use Strategy Toolkit</a:t>
            </a:r>
          </a:p>
          <a:p>
            <a:pPr lvl="1"/>
            <a:r>
              <a:rPr lang="en-TT" dirty="0"/>
              <a:t>SWOT and the TOWS Matrix</a:t>
            </a:r>
          </a:p>
          <a:p>
            <a:pPr lvl="1"/>
            <a:r>
              <a:rPr lang="en-TT" dirty="0"/>
              <a:t>Porter’s value chains, added value</a:t>
            </a:r>
          </a:p>
          <a:p>
            <a:pPr lvl="1"/>
            <a:r>
              <a:rPr lang="en-TT" dirty="0"/>
              <a:t>Product portfolio / range / loss leaders- BCG Matrix</a:t>
            </a:r>
          </a:p>
          <a:p>
            <a:pPr lvl="1"/>
            <a:r>
              <a:rPr lang="en-TT" dirty="0"/>
              <a:t>Product life cycle  </a:t>
            </a:r>
          </a:p>
          <a:p>
            <a:pPr lvl="1"/>
            <a:r>
              <a:rPr lang="en-TT" dirty="0"/>
              <a:t>Porter’s 5 Forces: existing competitors, suppliers, buyers, new entrants, substitute products</a:t>
            </a:r>
          </a:p>
          <a:p>
            <a:pPr lvl="1"/>
            <a:r>
              <a:rPr lang="en-TT" dirty="0"/>
              <a:t>Porter’s generic strategies: cost lead, differentiate, focus</a:t>
            </a:r>
          </a:p>
          <a:p>
            <a:pPr lvl="1"/>
            <a:r>
              <a:rPr lang="en-TT" dirty="0" err="1"/>
              <a:t>Ansoff</a:t>
            </a:r>
            <a:r>
              <a:rPr lang="en-TT" dirty="0"/>
              <a:t> matrix: new / old products; new / old markets</a:t>
            </a:r>
          </a:p>
          <a:p>
            <a:pPr lvl="1"/>
            <a:r>
              <a:rPr lang="en-TT" dirty="0"/>
              <a:t>Marketing mix: product, place, price, promotion</a:t>
            </a:r>
          </a:p>
          <a:p>
            <a:endParaRPr lang="en-TT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2440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err="1" smtClean="0"/>
              <a:t>Misc</a:t>
            </a:r>
            <a:r>
              <a:rPr lang="en-TT" dirty="0" smtClean="0"/>
              <a:t> Idea Generation Techniques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036" y="1431636"/>
            <a:ext cx="6707479" cy="4058339"/>
          </a:xfrm>
        </p:spPr>
        <p:txBody>
          <a:bodyPr>
            <a:normAutofit/>
          </a:bodyPr>
          <a:lstStyle/>
          <a:p>
            <a:pPr lvl="1"/>
            <a:endParaRPr lang="en-TT" sz="1500" dirty="0"/>
          </a:p>
          <a:p>
            <a:r>
              <a:rPr lang="en-TT" sz="1800" dirty="0"/>
              <a:t>Brainstorming</a:t>
            </a:r>
          </a:p>
          <a:p>
            <a:r>
              <a:rPr lang="en-TT" sz="1800" dirty="0" err="1"/>
              <a:t>Synectics</a:t>
            </a:r>
            <a:endParaRPr lang="en-TT" sz="1800" dirty="0"/>
          </a:p>
          <a:p>
            <a:r>
              <a:rPr lang="en-TT" sz="1800" dirty="0"/>
              <a:t>Suggestion Box, Exhibits and Competitions</a:t>
            </a:r>
          </a:p>
          <a:p>
            <a:r>
              <a:rPr lang="en-TT" sz="1800" dirty="0"/>
              <a:t>Storyboarding</a:t>
            </a:r>
          </a:p>
          <a:p>
            <a:r>
              <a:rPr lang="en-TT" sz="1800" dirty="0"/>
              <a:t>Mind Map</a:t>
            </a:r>
          </a:p>
          <a:p>
            <a:r>
              <a:rPr lang="en-TT" sz="1800" dirty="0"/>
              <a:t>Fishbone </a:t>
            </a:r>
          </a:p>
          <a:p>
            <a:r>
              <a:rPr lang="en-TT" sz="1800" dirty="0"/>
              <a:t>Lotus Bloom</a:t>
            </a:r>
          </a:p>
        </p:txBody>
      </p:sp>
    </p:spTree>
    <p:extLst>
      <p:ext uri="{BB962C8B-B14F-4D97-AF65-F5344CB8AC3E}">
        <p14:creationId xmlns:p14="http://schemas.microsoft.com/office/powerpoint/2010/main" val="3658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sz="2700" b="1" dirty="0"/>
              <a:t>Selection-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dirty="0"/>
              <a:t>This stage requires all the options to judged</a:t>
            </a:r>
          </a:p>
          <a:p>
            <a:r>
              <a:rPr lang="en-TT" dirty="0"/>
              <a:t>This looks at decision making</a:t>
            </a:r>
          </a:p>
          <a:p>
            <a:r>
              <a:rPr lang="en-TT" dirty="0"/>
              <a:t>Deciding whether or not it is worthwhile taking any ideas that have been generate any further</a:t>
            </a:r>
          </a:p>
          <a:p>
            <a:r>
              <a:rPr lang="en-TT" dirty="0"/>
              <a:t>In other words, Validation of the options are undertaken</a:t>
            </a:r>
          </a:p>
          <a:p>
            <a:r>
              <a:rPr lang="en-TT" dirty="0"/>
              <a:t>It involves:</a:t>
            </a:r>
          </a:p>
          <a:p>
            <a:pPr marL="600075" lvl="1" indent="-342900">
              <a:buAutoNum type="arabicPeriod"/>
            </a:pPr>
            <a:r>
              <a:rPr lang="en-TT" sz="1875" dirty="0"/>
              <a:t>Sorting or Shortlisting</a:t>
            </a:r>
          </a:p>
          <a:p>
            <a:pPr marL="600075" lvl="1" indent="-342900">
              <a:buAutoNum type="arabicPeriod"/>
            </a:pPr>
            <a:r>
              <a:rPr lang="en-TT" sz="1875" b="1" dirty="0"/>
              <a:t>Evaluation methods or techniques</a:t>
            </a:r>
          </a:p>
          <a:p>
            <a:endParaRPr lang="en-TT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5009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56" t="16452" r="43369" b="14016"/>
          <a:stretch/>
        </p:blipFill>
        <p:spPr>
          <a:xfrm>
            <a:off x="2050676" y="1220324"/>
            <a:ext cx="4114800" cy="4528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4450" y="1089215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350" dirty="0"/>
              <a:t>Process of Sorting and Evaluation Proctor (2014)</a:t>
            </a:r>
          </a:p>
        </p:txBody>
      </p:sp>
    </p:spTree>
    <p:extLst>
      <p:ext uri="{BB962C8B-B14F-4D97-AF65-F5344CB8AC3E}">
        <p14:creationId xmlns:p14="http://schemas.microsoft.com/office/powerpoint/2010/main" val="30558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90" y="1131098"/>
            <a:ext cx="5915025" cy="677465"/>
          </a:xfrm>
        </p:spPr>
        <p:txBody>
          <a:bodyPr/>
          <a:lstStyle/>
          <a:p>
            <a:pPr eaLnBrk="1" hangingPunct="1">
              <a:defRPr/>
            </a:pPr>
            <a:r>
              <a:rPr lang="en-GB" sz="2700" b="1" dirty="0"/>
              <a:t>Short listing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494235" y="1808561"/>
            <a:ext cx="6172200" cy="37686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1800" dirty="0"/>
              <a:t>Strategic Choice:</a:t>
            </a:r>
          </a:p>
          <a:p>
            <a:pPr lvl="1" eaLnBrk="1" hangingPunct="1">
              <a:defRPr/>
            </a:pPr>
            <a:r>
              <a:rPr lang="en-GB" dirty="0"/>
              <a:t>Suitable</a:t>
            </a:r>
          </a:p>
          <a:p>
            <a:pPr lvl="1" eaLnBrk="1" hangingPunct="1">
              <a:defRPr/>
            </a:pPr>
            <a:r>
              <a:rPr lang="en-GB" dirty="0"/>
              <a:t>Acceptable</a:t>
            </a:r>
          </a:p>
          <a:p>
            <a:pPr lvl="1" eaLnBrk="1" hangingPunct="1">
              <a:defRPr/>
            </a:pPr>
            <a:r>
              <a:rPr lang="en-GB" dirty="0"/>
              <a:t>Feasible</a:t>
            </a:r>
          </a:p>
          <a:p>
            <a:pPr eaLnBrk="1" hangingPunct="1">
              <a:defRPr/>
            </a:pPr>
            <a:r>
              <a:rPr lang="en-GB" sz="1800" dirty="0"/>
              <a:t>Establish vital requirements</a:t>
            </a:r>
          </a:p>
          <a:p>
            <a:pPr eaLnBrk="1" hangingPunct="1">
              <a:defRPr/>
            </a:pPr>
            <a:r>
              <a:rPr lang="en-GB" sz="1800" dirty="0"/>
              <a:t>Compare feasible solutions to requirements</a:t>
            </a:r>
          </a:p>
          <a:p>
            <a:pPr eaLnBrk="1" hangingPunct="1">
              <a:defRPr/>
            </a:pPr>
            <a:r>
              <a:rPr lang="en-GB" sz="1800" dirty="0"/>
              <a:t>Adapt solutions to improve match </a:t>
            </a:r>
          </a:p>
          <a:p>
            <a:pPr eaLnBrk="1" hangingPunct="1">
              <a:defRPr/>
            </a:pPr>
            <a:r>
              <a:rPr lang="en-GB" sz="1800" dirty="0"/>
              <a:t>Discard any: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sz="1800" dirty="0"/>
              <a:t>	- not meeting all vital requirements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sz="1800" dirty="0"/>
              <a:t>	- clearly inferior to another solution</a:t>
            </a:r>
          </a:p>
        </p:txBody>
      </p:sp>
    </p:spTree>
    <p:extLst>
      <p:ext uri="{BB962C8B-B14F-4D97-AF65-F5344CB8AC3E}">
        <p14:creationId xmlns:p14="http://schemas.microsoft.com/office/powerpoint/2010/main" val="24553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TT" altLang="en-US" smtClean="0"/>
              <a:t>Adair (1997) Lobster Pot Model</a:t>
            </a:r>
          </a:p>
        </p:txBody>
      </p:sp>
      <p:pic>
        <p:nvPicPr>
          <p:cNvPr id="7782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t="20300" r="21965" b="25092"/>
          <a:stretch>
            <a:fillRect/>
          </a:stretch>
        </p:blipFill>
        <p:spPr>
          <a:xfrm>
            <a:off x="2033591" y="2294335"/>
            <a:ext cx="4860131" cy="2376488"/>
          </a:xfrm>
        </p:spPr>
      </p:pic>
    </p:spTree>
    <p:extLst>
      <p:ext uri="{BB962C8B-B14F-4D97-AF65-F5344CB8AC3E}">
        <p14:creationId xmlns:p14="http://schemas.microsoft.com/office/powerpoint/2010/main" val="40123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90" y="1131095"/>
            <a:ext cx="5915025" cy="674174"/>
          </a:xfrm>
        </p:spPr>
        <p:txBody>
          <a:bodyPr/>
          <a:lstStyle/>
          <a:p>
            <a:r>
              <a:rPr lang="en-TT" sz="2700" dirty="0"/>
              <a:t>Last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90" y="2017062"/>
            <a:ext cx="5915025" cy="2954991"/>
          </a:xfrm>
        </p:spPr>
        <p:txBody>
          <a:bodyPr>
            <a:normAutofit/>
          </a:bodyPr>
          <a:lstStyle/>
          <a:p>
            <a:r>
              <a:rPr lang="en-TT" dirty="0"/>
              <a:t>How decisions are Made?</a:t>
            </a:r>
          </a:p>
          <a:p>
            <a:r>
              <a:rPr lang="en-TT" dirty="0"/>
              <a:t>Types of Problems</a:t>
            </a:r>
          </a:p>
          <a:p>
            <a:r>
              <a:rPr lang="en-TT" dirty="0"/>
              <a:t>Logical Decision Making Process </a:t>
            </a:r>
          </a:p>
          <a:p>
            <a:pPr lvl="1"/>
            <a:r>
              <a:rPr lang="en-TT" sz="2100" dirty="0"/>
              <a:t>Newell and Simon (1972)- 3 stages</a:t>
            </a:r>
          </a:p>
          <a:p>
            <a:pPr lvl="1"/>
            <a:r>
              <a:rPr lang="en-TT" sz="2100" dirty="0"/>
              <a:t>Simon (1977)- 4 stages</a:t>
            </a:r>
          </a:p>
          <a:p>
            <a:pPr lvl="1"/>
            <a:r>
              <a:rPr lang="en-TT" sz="2100" dirty="0"/>
              <a:t>Adair (1997)- The classic approach </a:t>
            </a:r>
          </a:p>
          <a:p>
            <a:pPr marL="457200" lvl="1" indent="0">
              <a:buNone/>
            </a:pPr>
            <a:endParaRPr lang="en-TT" sz="2100" dirty="0"/>
          </a:p>
        </p:txBody>
      </p:sp>
    </p:spTree>
    <p:extLst>
      <p:ext uri="{BB962C8B-B14F-4D97-AF65-F5344CB8AC3E}">
        <p14:creationId xmlns:p14="http://schemas.microsoft.com/office/powerpoint/2010/main" val="33997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TT" altLang="en-US" smtClean="0"/>
              <a:t>Adair (1997) Decision Making Criteria</a:t>
            </a:r>
          </a:p>
        </p:txBody>
      </p:sp>
      <p:pic>
        <p:nvPicPr>
          <p:cNvPr id="788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16989" r="32245" b="25092"/>
          <a:stretch>
            <a:fillRect/>
          </a:stretch>
        </p:blipFill>
        <p:spPr>
          <a:xfrm>
            <a:off x="2897984" y="2240759"/>
            <a:ext cx="3132535" cy="3132535"/>
          </a:xfrm>
        </p:spPr>
      </p:pic>
    </p:spTree>
    <p:extLst>
      <p:ext uri="{BB962C8B-B14F-4D97-AF65-F5344CB8AC3E}">
        <p14:creationId xmlns:p14="http://schemas.microsoft.com/office/powerpoint/2010/main" val="25365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90" y="1131097"/>
            <a:ext cx="5915025" cy="504079"/>
          </a:xfrm>
        </p:spPr>
        <p:txBody>
          <a:bodyPr>
            <a:normAutofit fontScale="90000"/>
          </a:bodyPr>
          <a:lstStyle/>
          <a:p>
            <a:r>
              <a:rPr lang="en-TT" dirty="0" smtClean="0"/>
              <a:t>Establishing a Criteria</a:t>
            </a:r>
            <a:endParaRPr lang="en-T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38" t="21401" r="30694" b="7089"/>
          <a:stretch/>
        </p:blipFill>
        <p:spPr>
          <a:xfrm>
            <a:off x="1614489" y="1921777"/>
            <a:ext cx="5700713" cy="39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Evaluating Country Risk for International Investing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decision to invest overseas should begin with determining the riskiness of the investment climate in the country under consideration. </a:t>
            </a:r>
            <a:endParaRPr lang="en-US" dirty="0" smtClean="0"/>
          </a:p>
          <a:p>
            <a:r>
              <a:rPr lang="en-US" dirty="0" smtClean="0"/>
              <a:t>Country </a:t>
            </a:r>
            <a:r>
              <a:rPr lang="en-US" dirty="0"/>
              <a:t>risk refers to </a:t>
            </a:r>
            <a:r>
              <a:rPr lang="en-US" dirty="0" smtClean="0"/>
              <a:t>the:</a:t>
            </a:r>
          </a:p>
          <a:p>
            <a:pPr lvl="1"/>
            <a:r>
              <a:rPr lang="en-US" dirty="0" smtClean="0"/>
              <a:t>economic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political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business </a:t>
            </a:r>
            <a:r>
              <a:rPr lang="en-US" dirty="0"/>
              <a:t>risks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that </a:t>
            </a:r>
            <a:r>
              <a:rPr lang="en-US" dirty="0"/>
              <a:t>are unique to a specific country, and that might result in unexpected investment losses. 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6704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7892"/>
          </a:xfrm>
        </p:spPr>
        <p:txBody>
          <a:bodyPr>
            <a:normAutofit/>
          </a:bodyPr>
          <a:lstStyle/>
          <a:p>
            <a:r>
              <a:rPr lang="en-TT" sz="3600" dirty="0" smtClean="0"/>
              <a:t>Type of Markets of International Investing</a:t>
            </a:r>
            <a:endParaRPr lang="en-T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1564"/>
            <a:ext cx="7886700" cy="5320145"/>
          </a:xfrm>
        </p:spPr>
        <p:txBody>
          <a:bodyPr>
            <a:normAutofit/>
          </a:bodyPr>
          <a:lstStyle/>
          <a:p>
            <a:r>
              <a:rPr lang="en-TT" b="1" dirty="0" smtClean="0"/>
              <a:t>Developed Markets- </a:t>
            </a:r>
            <a:r>
              <a:rPr lang="en-US" dirty="0"/>
              <a:t>economic systems are well developed</a:t>
            </a:r>
            <a:endParaRPr lang="en-TT" dirty="0" smtClean="0"/>
          </a:p>
          <a:p>
            <a:pPr lvl="1"/>
            <a:r>
              <a:rPr lang="en-US" dirty="0" smtClean="0"/>
              <a:t>United </a:t>
            </a:r>
            <a:r>
              <a:rPr lang="en-US" dirty="0"/>
              <a:t>States, Canada, France, Japan, and Australia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Emerging </a:t>
            </a:r>
            <a:r>
              <a:rPr lang="en-US" b="1" dirty="0"/>
              <a:t>Markets- </a:t>
            </a:r>
            <a:r>
              <a:rPr lang="en-US" dirty="0"/>
              <a:t>high levels of economic growth</a:t>
            </a:r>
            <a:endParaRPr lang="en-US" dirty="0" smtClean="0"/>
          </a:p>
          <a:p>
            <a:pPr lvl="1"/>
            <a:r>
              <a:rPr lang="en-US" dirty="0" smtClean="0"/>
              <a:t>BRIC (Brazil, Russia,</a:t>
            </a:r>
            <a:r>
              <a:rPr lang="en-US" dirty="0"/>
              <a:t> </a:t>
            </a:r>
            <a:r>
              <a:rPr lang="en-US" dirty="0" smtClean="0"/>
              <a:t>India, China)</a:t>
            </a:r>
          </a:p>
          <a:p>
            <a:pPr lvl="1"/>
            <a:r>
              <a:rPr lang="en-US" dirty="0"/>
              <a:t>Other emerging markets are Mexico, Indonesia, South Korea, Turkey, Colombia, Indonesia, Vietnam, Egypt, Turkey, and South </a:t>
            </a:r>
            <a:r>
              <a:rPr lang="en-US" dirty="0" smtClean="0"/>
              <a:t>Africa</a:t>
            </a:r>
          </a:p>
          <a:p>
            <a:r>
              <a:rPr lang="en-US" b="1" dirty="0"/>
              <a:t>Frontier Markets-</a:t>
            </a:r>
            <a:r>
              <a:rPr lang="en-US" dirty="0"/>
              <a:t>"the next wave" of investment </a:t>
            </a:r>
            <a:r>
              <a:rPr lang="en-US" dirty="0" smtClean="0"/>
              <a:t>destinations</a:t>
            </a:r>
          </a:p>
          <a:p>
            <a:pPr lvl="1"/>
            <a:r>
              <a:rPr lang="en-US" dirty="0"/>
              <a:t>Nigeria, Botswana, and Kuwait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Argentina, Chile, Mexico, Peru, and Turkey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8348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Measuring Country Risk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Credit Rating- Moody’s, S&amp;P</a:t>
            </a:r>
          </a:p>
          <a:p>
            <a:r>
              <a:rPr lang="en-TT" dirty="0" smtClean="0"/>
              <a:t>GDP, Inflation, Consumer Price Index, </a:t>
            </a:r>
            <a:r>
              <a:rPr lang="en-TT" dirty="0" err="1" smtClean="0"/>
              <a:t>Fx</a:t>
            </a:r>
            <a:endParaRPr lang="en-TT" dirty="0" smtClean="0"/>
          </a:p>
          <a:p>
            <a:r>
              <a:rPr lang="en-TT" dirty="0" smtClean="0"/>
              <a:t>Performance of local stock market</a:t>
            </a:r>
          </a:p>
          <a:p>
            <a:endParaRPr lang="en-TT" dirty="0" smtClean="0"/>
          </a:p>
          <a:p>
            <a:r>
              <a:rPr lang="en-TT" b="1" dirty="0" smtClean="0"/>
              <a:t>Sources of Info on Country Risk:</a:t>
            </a:r>
          </a:p>
          <a:p>
            <a:pPr lvl="1"/>
            <a:r>
              <a:rPr lang="en-US" dirty="0"/>
              <a:t>The New York Times, The Wall Street Journal and the Financial Times </a:t>
            </a:r>
            <a:endParaRPr lang="en-US" dirty="0" smtClean="0"/>
          </a:p>
          <a:p>
            <a:pPr lvl="1"/>
            <a:r>
              <a:rPr lang="en-US" dirty="0" smtClean="0"/>
              <a:t>The Central </a:t>
            </a:r>
            <a:r>
              <a:rPr lang="en-US" dirty="0"/>
              <a:t>Intelligence Agency's (CIA) "The World </a:t>
            </a:r>
            <a:r>
              <a:rPr lang="en-US" dirty="0" err="1"/>
              <a:t>Factbook</a:t>
            </a:r>
            <a:r>
              <a:rPr lang="en-US" dirty="0"/>
              <a:t>"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9978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Evaluation Techniques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Advantage-Disadvantage Table</a:t>
            </a:r>
          </a:p>
          <a:p>
            <a:r>
              <a:rPr lang="en-TT" dirty="0" smtClean="0"/>
              <a:t>PMI: Plus/Minus/Interesting</a:t>
            </a:r>
          </a:p>
          <a:p>
            <a:r>
              <a:rPr lang="en-TT" dirty="0" smtClean="0"/>
              <a:t>Force Field Analysis</a:t>
            </a:r>
          </a:p>
          <a:p>
            <a:r>
              <a:rPr lang="en-TT" dirty="0" smtClean="0"/>
              <a:t>Weighted Analysis</a:t>
            </a:r>
          </a:p>
          <a:p>
            <a:r>
              <a:rPr lang="en-TT" dirty="0" smtClean="0"/>
              <a:t>Financial Analysis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974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Advantage-Disadvantage Table</a:t>
            </a:r>
            <a:endParaRPr lang="en-T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15" t="32213" r="25743" b="30086"/>
          <a:stretch/>
        </p:blipFill>
        <p:spPr>
          <a:xfrm>
            <a:off x="628650" y="2380131"/>
            <a:ext cx="7767205" cy="37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PMI: Plus/Minus/Interesting</a:t>
            </a:r>
            <a:endParaRPr lang="en-T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54" t="41792" r="20507" b="12471"/>
          <a:stretch/>
        </p:blipFill>
        <p:spPr>
          <a:xfrm>
            <a:off x="1246909" y="1524000"/>
            <a:ext cx="6317673" cy="43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Force Field Analysis</a:t>
            </a:r>
            <a:endParaRPr lang="en-T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37" t="44265" r="25393" b="18960"/>
          <a:stretch/>
        </p:blipFill>
        <p:spPr>
          <a:xfrm>
            <a:off x="1588654" y="2125268"/>
            <a:ext cx="5966691" cy="33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944169"/>
            <a:ext cx="6172200" cy="702469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Weighted Analysis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485902" y="1782719"/>
            <a:ext cx="5915025" cy="1868161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Establish desirable criteria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Weight for importance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Score each solution against each criterion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Multiply by weighting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Add results to get weighted scores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Highest total wins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59" t="45573" r="20588" b="22135"/>
          <a:stretch/>
        </p:blipFill>
        <p:spPr>
          <a:xfrm>
            <a:off x="1099127" y="3786959"/>
            <a:ext cx="7111999" cy="25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91" y="1131094"/>
            <a:ext cx="1822847" cy="677466"/>
          </a:xfrm>
        </p:spPr>
        <p:txBody>
          <a:bodyPr vert="horz" wrap="square" lIns="69056" tIns="34529" rIns="69056" bIns="34529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b="1" smtClean="0"/>
              <a:t>ASK SIR 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303861" y="1970485"/>
            <a:ext cx="2159794" cy="3486150"/>
          </a:xfrm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defRPr/>
            </a:pPr>
            <a:r>
              <a:rPr lang="en-GB" altLang="en-US" dirty="0"/>
              <a:t>A	appreciate</a:t>
            </a:r>
          </a:p>
          <a:p>
            <a:pPr>
              <a:defRPr/>
            </a:pPr>
            <a:r>
              <a:rPr lang="en-GB" altLang="en-US" dirty="0"/>
              <a:t>S	specify</a:t>
            </a:r>
          </a:p>
          <a:p>
            <a:pPr>
              <a:defRPr/>
            </a:pPr>
            <a:r>
              <a:rPr lang="en-GB" altLang="en-US" dirty="0"/>
              <a:t>K	causes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S	solutions</a:t>
            </a:r>
          </a:p>
          <a:p>
            <a:pPr lvl="1">
              <a:defRPr/>
            </a:pPr>
            <a:r>
              <a:rPr lang="en-GB" altLang="en-US" sz="1425" dirty="0"/>
              <a:t>Generate</a:t>
            </a:r>
          </a:p>
          <a:p>
            <a:pPr marL="257175" lvl="1" indent="0">
              <a:buNone/>
              <a:defRPr/>
            </a:pPr>
            <a:endParaRPr lang="en-GB" altLang="en-US" sz="1425" dirty="0"/>
          </a:p>
          <a:p>
            <a:pPr lvl="1">
              <a:defRPr/>
            </a:pPr>
            <a:r>
              <a:rPr lang="en-GB" altLang="en-US" sz="1425" dirty="0"/>
              <a:t>Select </a:t>
            </a:r>
          </a:p>
          <a:p>
            <a:pPr marL="0" indent="0"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I	implement</a:t>
            </a:r>
          </a:p>
          <a:p>
            <a:pPr>
              <a:defRPr/>
            </a:pPr>
            <a:r>
              <a:rPr lang="en-GB" altLang="en-US" dirty="0"/>
              <a:t>R	review</a:t>
            </a:r>
          </a:p>
          <a:p>
            <a:pPr>
              <a:defRPr/>
            </a:pPr>
            <a:r>
              <a:rPr lang="en-GB" altLang="en-US" dirty="0"/>
              <a:t>L	earn</a:t>
            </a: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5219700" y="2240759"/>
            <a:ext cx="14049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TT" altLang="en-US" sz="1350">
                <a:solidFill>
                  <a:prstClr val="black"/>
                </a:solidFill>
              </a:rPr>
              <a:t>Intelligence stage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20893" y="1134669"/>
            <a:ext cx="1822847" cy="677465"/>
          </a:xfrm>
          <a:prstGeom prst="rect">
            <a:avLst/>
          </a:prstGeom>
        </p:spPr>
        <p:txBody>
          <a:bodyPr lIns="69056" tIns="34529" rIns="69056" bIns="34529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475" b="1" dirty="0">
                <a:solidFill>
                  <a:prstClr val="black"/>
                </a:solidFill>
              </a:rPr>
              <a:t>Simon’s Model</a:t>
            </a:r>
          </a:p>
        </p:txBody>
      </p:sp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5229225" y="3455194"/>
            <a:ext cx="14049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TT" altLang="en-US" sz="1350">
                <a:solidFill>
                  <a:prstClr val="black"/>
                </a:solidFill>
              </a:rPr>
              <a:t>Design stage</a:t>
            </a: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5217322" y="3846910"/>
            <a:ext cx="14037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TT" altLang="en-US" sz="1350">
                <a:solidFill>
                  <a:prstClr val="black"/>
                </a:solidFill>
              </a:rPr>
              <a:t>Choice stage</a:t>
            </a:r>
          </a:p>
        </p:txBody>
      </p:sp>
      <p:sp>
        <p:nvSpPr>
          <p:cNvPr id="55304" name="TextBox 8"/>
          <p:cNvSpPr txBox="1">
            <a:spLocks noChangeArrowheads="1"/>
          </p:cNvSpPr>
          <p:nvPr/>
        </p:nvSpPr>
        <p:spPr bwMode="auto">
          <a:xfrm>
            <a:off x="5229225" y="4589862"/>
            <a:ext cx="14049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TT" altLang="en-US" sz="1350">
                <a:solidFill>
                  <a:prstClr val="black"/>
                </a:solidFill>
              </a:rPr>
              <a:t>Implement stage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356499" y="1970485"/>
            <a:ext cx="431006" cy="917972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TT" sz="1350">
              <a:solidFill>
                <a:prstClr val="black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410078" y="4371977"/>
            <a:ext cx="432197" cy="919163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TT" sz="135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endCxn id="55302" idx="1"/>
          </p:cNvCxnSpPr>
          <p:nvPr/>
        </p:nvCxnSpPr>
        <p:spPr>
          <a:xfrm>
            <a:off x="4054080" y="3593307"/>
            <a:ext cx="1175147" cy="11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54078" y="3986213"/>
            <a:ext cx="11656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2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700" dirty="0"/>
              <a:t>Financial Analysis techniques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Cost-benefit analysis</a:t>
            </a:r>
          </a:p>
          <a:p>
            <a:pPr eaLnBrk="1" hangingPunct="1">
              <a:defRPr/>
            </a:pPr>
            <a:r>
              <a:rPr lang="en-GB" dirty="0"/>
              <a:t>Discounted cash flow</a:t>
            </a:r>
          </a:p>
          <a:p>
            <a:pPr eaLnBrk="1" hangingPunct="1">
              <a:defRPr/>
            </a:pPr>
            <a:r>
              <a:rPr lang="en-GB" dirty="0"/>
              <a:t>Net present value</a:t>
            </a:r>
          </a:p>
          <a:p>
            <a:pPr eaLnBrk="1" hangingPunct="1">
              <a:defRPr/>
            </a:pPr>
            <a:r>
              <a:rPr lang="en-GB" dirty="0"/>
              <a:t>Expected Pay off= Expected Cost-Expected Benefit</a:t>
            </a:r>
          </a:p>
          <a:p>
            <a:pPr eaLnBrk="1" hangingPunct="1">
              <a:defRPr/>
            </a:pPr>
            <a:r>
              <a:rPr lang="en-GB" dirty="0"/>
              <a:t>Decision ‘rules’: Maximin, </a:t>
            </a:r>
            <a:r>
              <a:rPr lang="en-GB" dirty="0" err="1"/>
              <a:t>maximax</a:t>
            </a:r>
            <a:r>
              <a:rPr lang="en-GB" dirty="0"/>
              <a:t>, minimax regret</a:t>
            </a:r>
          </a:p>
          <a:p>
            <a:pPr>
              <a:defRPr/>
            </a:pPr>
            <a:r>
              <a:rPr lang="en-GB" dirty="0"/>
              <a:t>Decision trees</a:t>
            </a:r>
          </a:p>
          <a:p>
            <a:pPr eaLnBrk="1" hangingPunct="1">
              <a:defRPr/>
            </a:pPr>
            <a:r>
              <a:rPr lang="en-GB" dirty="0"/>
              <a:t>‘What if’ analysis</a:t>
            </a:r>
          </a:p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3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Cost Benefit Analysis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See template at </a:t>
            </a:r>
          </a:p>
          <a:p>
            <a:r>
              <a:rPr lang="en-TT" dirty="0" smtClean="0">
                <a:hlinkClick r:id="rId2"/>
              </a:rPr>
              <a:t>www.samuellearning.org</a:t>
            </a:r>
            <a:r>
              <a:rPr lang="en-TT" dirty="0" smtClean="0"/>
              <a:t> 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323138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Present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of a project as an abandoned suitcase containing money.</a:t>
            </a:r>
          </a:p>
          <a:p>
            <a:r>
              <a:rPr lang="en-US" dirty="0" smtClean="0"/>
              <a:t>If the amount of cash is positive you will pick it up</a:t>
            </a:r>
          </a:p>
          <a:p>
            <a:r>
              <a:rPr lang="en-US" dirty="0" smtClean="0"/>
              <a:t>If the suitcase contains ‘negative cash’ which would diminish your wealth you will leave it alone</a:t>
            </a:r>
          </a:p>
          <a:p>
            <a:r>
              <a:rPr lang="en-US" dirty="0" smtClean="0"/>
              <a:t>NPV simply states how much money is in the suitcase and whether it is positive or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NPV technique involves estimating the cash flows associated with an investment, discounting those cash flows received or paid in the future and deducting the cost of the initial investment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Value Table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330" t="29358" r="21330" b="20133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3838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Discounted Cash Flows and Net Present Value</a:t>
            </a:r>
            <a:endParaRPr lang="en-T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46" t="13247" r="19890" b="8656"/>
          <a:stretch/>
        </p:blipFill>
        <p:spPr>
          <a:xfrm>
            <a:off x="1695736" y="2125267"/>
            <a:ext cx="5660408" cy="37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Pay off Tables</a:t>
            </a:r>
            <a:endParaRPr lang="en-T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07" t="32379" r="20244" b="32179"/>
          <a:stretch/>
        </p:blipFill>
        <p:spPr>
          <a:xfrm>
            <a:off x="1736680" y="2351682"/>
            <a:ext cx="5537579" cy="25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700" dirty="0"/>
              <a:t>Decision ‘rules’</a:t>
            </a:r>
            <a:endParaRPr lang="en-GB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/>
              <a:t>Maximax – Maximizes the maximum payoff ( Best of the Best)</a:t>
            </a:r>
          </a:p>
          <a:p>
            <a:pPr eaLnBrk="1" hangingPunct="1">
              <a:defRPr/>
            </a:pPr>
            <a:r>
              <a:rPr lang="en-GB" sz="1800" dirty="0"/>
              <a:t>Maximin- Maximizes the minimum payoff (Best of the Worst) </a:t>
            </a:r>
          </a:p>
          <a:p>
            <a:pPr eaLnBrk="1" hangingPunct="1">
              <a:defRPr/>
            </a:pPr>
            <a:r>
              <a:rPr lang="en-GB" sz="1800" dirty="0"/>
              <a:t>minimax regret- Minimizes the maximum regret (Best of the Regrets) bearing in mind regret= best payoff- actual payoff</a:t>
            </a:r>
          </a:p>
        </p:txBody>
      </p:sp>
    </p:spTree>
    <p:extLst>
      <p:ext uri="{BB962C8B-B14F-4D97-AF65-F5344CB8AC3E}">
        <p14:creationId xmlns:p14="http://schemas.microsoft.com/office/powerpoint/2010/main" val="31526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of prioritizing projects which require a series of decisions</a:t>
            </a:r>
          </a:p>
          <a:p>
            <a:r>
              <a:rPr lang="en-US" dirty="0" smtClean="0"/>
              <a:t>Provide structured view of different project options and investigate possible outcomes of choosing each option</a:t>
            </a:r>
          </a:p>
          <a:p>
            <a:r>
              <a:rPr lang="en-US" dirty="0" smtClean="0"/>
              <a:t>They take into account estimated risks and rewards associated with each possible course of action</a:t>
            </a:r>
          </a:p>
        </p:txBody>
      </p:sp>
    </p:spTree>
    <p:extLst>
      <p:ext uri="{BB962C8B-B14F-4D97-AF65-F5344CB8AC3E}">
        <p14:creationId xmlns:p14="http://schemas.microsoft.com/office/powerpoint/2010/main" val="21246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Decision Trees</a:t>
            </a:r>
            <a:endParaRPr lang="en-T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44" t="22029" r="23610" b="17438"/>
          <a:stretch/>
        </p:blipFill>
        <p:spPr>
          <a:xfrm>
            <a:off x="1982340" y="2125267"/>
            <a:ext cx="5189561" cy="33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sz="2700" dirty="0"/>
              <a:t>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dirty="0"/>
              <a:t>Decision Making- Selection of Solution</a:t>
            </a:r>
          </a:p>
          <a:p>
            <a:endParaRPr lang="en-TT" dirty="0"/>
          </a:p>
          <a:p>
            <a:r>
              <a:rPr lang="en-TT" dirty="0"/>
              <a:t>Techniques for Generating Options</a:t>
            </a:r>
          </a:p>
          <a:p>
            <a:pPr marL="0" indent="0">
              <a:buNone/>
            </a:pPr>
            <a:endParaRPr lang="en-TT" dirty="0"/>
          </a:p>
          <a:p>
            <a:r>
              <a:rPr lang="en-TT" dirty="0"/>
              <a:t>Techniques for Evaluating Options</a:t>
            </a:r>
          </a:p>
        </p:txBody>
      </p:sp>
    </p:spTree>
    <p:extLst>
      <p:ext uri="{BB962C8B-B14F-4D97-AF65-F5344CB8AC3E}">
        <p14:creationId xmlns:p14="http://schemas.microsoft.com/office/powerpoint/2010/main" val="17571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indtools.com/media/Diagrams/Ted4_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2153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6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indtools.com/media/Diagrams/Ted4_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4386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9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ision Tree Diagra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929619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8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sz="4000" dirty="0"/>
              <a:t>Solution Stage </a:t>
            </a:r>
            <a:r>
              <a:rPr lang="en-TT" dirty="0" smtClean="0"/>
              <a:t>of Problem Solving Process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90" y="1906122"/>
            <a:ext cx="5915025" cy="3892924"/>
          </a:xfrm>
        </p:spPr>
        <p:txBody>
          <a:bodyPr>
            <a:noAutofit/>
          </a:bodyPr>
          <a:lstStyle/>
          <a:p>
            <a:r>
              <a:rPr lang="en-TT" dirty="0"/>
              <a:t>This involves using the knowledge from the fact finding or intelligence stage, where the goals and problem are properly defined.</a:t>
            </a:r>
          </a:p>
          <a:p>
            <a:endParaRPr lang="en-TT" dirty="0"/>
          </a:p>
          <a:p>
            <a:r>
              <a:rPr lang="en-TT" dirty="0"/>
              <a:t> It involves considering options or strategies that might be implemented</a:t>
            </a:r>
          </a:p>
          <a:p>
            <a:endParaRPr lang="en-TT" dirty="0"/>
          </a:p>
          <a:p>
            <a:r>
              <a:rPr lang="en-TT" dirty="0"/>
              <a:t>Decision Making is the act of making that choice, deciding which option will be implemented</a:t>
            </a:r>
          </a:p>
          <a:p>
            <a:pPr marL="257175" lvl="1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5648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Process: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TT" sz="1800" dirty="0"/>
              <a:t>This is the stage where the problem solver has to: </a:t>
            </a:r>
          </a:p>
          <a:p>
            <a:pPr marL="0" indent="0">
              <a:buNone/>
            </a:pPr>
            <a:endParaRPr lang="en-TT" sz="1800" dirty="0"/>
          </a:p>
          <a:p>
            <a:pPr marL="201216" indent="-201216">
              <a:buAutoNum type="arabicPeriod"/>
            </a:pPr>
            <a:r>
              <a:rPr lang="en-TT" sz="1800" b="1" dirty="0"/>
              <a:t>Generate Ideas- </a:t>
            </a:r>
            <a:r>
              <a:rPr lang="en-TT" sz="1800" dirty="0"/>
              <a:t>search for potential solutions</a:t>
            </a:r>
          </a:p>
          <a:p>
            <a:pPr marL="0" indent="0">
              <a:buNone/>
            </a:pPr>
            <a:endParaRPr lang="en-TT" sz="1800" dirty="0"/>
          </a:p>
          <a:p>
            <a:pPr marL="0" indent="0">
              <a:buNone/>
            </a:pPr>
            <a:r>
              <a:rPr lang="en-TT" sz="1800" b="1" dirty="0"/>
              <a:t>2. Select-</a:t>
            </a:r>
            <a:r>
              <a:rPr lang="en-TT" sz="1800" dirty="0"/>
              <a:t> make a choice from the potential solutions</a:t>
            </a:r>
          </a:p>
          <a:p>
            <a:pPr marL="0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1787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26" y="466078"/>
            <a:ext cx="5915025" cy="573321"/>
          </a:xfrm>
        </p:spPr>
        <p:txBody>
          <a:bodyPr/>
          <a:lstStyle/>
          <a:p>
            <a:r>
              <a:rPr lang="en-TT" sz="2700" b="1" dirty="0"/>
              <a:t>Idea Generation-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293" y="1246910"/>
            <a:ext cx="7158181" cy="4612648"/>
          </a:xfrm>
        </p:spPr>
        <p:txBody>
          <a:bodyPr>
            <a:noAutofit/>
          </a:bodyPr>
          <a:lstStyle/>
          <a:p>
            <a:r>
              <a:rPr lang="en-TT" sz="1800" dirty="0"/>
              <a:t>Options rather than alternatives</a:t>
            </a:r>
          </a:p>
          <a:p>
            <a:r>
              <a:rPr lang="en-TT" sz="1800" dirty="0"/>
              <a:t>An alternative is literally one of two courses open. </a:t>
            </a:r>
          </a:p>
          <a:p>
            <a:r>
              <a:rPr lang="en-TT" sz="1800" dirty="0"/>
              <a:t>Decision-makers who lack skill tend to jump far too quickly to the either–or alternatives. </a:t>
            </a:r>
          </a:p>
          <a:p>
            <a:r>
              <a:rPr lang="en-TT" sz="1800" dirty="0"/>
              <a:t>They do not give enough time and mental energy to generating at least three or four possibilities. </a:t>
            </a:r>
          </a:p>
          <a:p>
            <a:pPr marL="604838" indent="0" defTabSz="410766">
              <a:buNone/>
              <a:tabLst>
                <a:tab pos="4638675" algn="l"/>
              </a:tabLst>
            </a:pPr>
            <a:r>
              <a:rPr lang="en-TT" sz="1800" b="1" i="1" dirty="0"/>
              <a:t>‘You can be sure that if the enemy has only two courses of action open to him, he will choose the third.’ </a:t>
            </a:r>
          </a:p>
          <a:p>
            <a:r>
              <a:rPr lang="en-TT" sz="1800" dirty="0"/>
              <a:t>Alfred Sloan, the renowned President of General Motors, was even known to adjourn meetings in which he was presented with two alternatives. </a:t>
            </a:r>
            <a:r>
              <a:rPr lang="en-TT" sz="1800" b="1" i="1" dirty="0"/>
              <a:t>‘Please go away and generate more options,’</a:t>
            </a:r>
          </a:p>
        </p:txBody>
      </p:sp>
    </p:spTree>
    <p:extLst>
      <p:ext uri="{BB962C8B-B14F-4D97-AF65-F5344CB8AC3E}">
        <p14:creationId xmlns:p14="http://schemas.microsoft.com/office/powerpoint/2010/main" val="15339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90" y="857253"/>
            <a:ext cx="5915025" cy="756397"/>
          </a:xfrm>
        </p:spPr>
        <p:txBody>
          <a:bodyPr/>
          <a:lstStyle/>
          <a:p>
            <a:r>
              <a:rPr lang="en-TT" b="1" dirty="0" smtClean="0"/>
              <a:t>Idea Generation </a:t>
            </a:r>
            <a:endParaRPr lang="en-T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8" y="1613648"/>
            <a:ext cx="8063346" cy="4981117"/>
          </a:xfrm>
        </p:spPr>
        <p:txBody>
          <a:bodyPr>
            <a:noAutofit/>
          </a:bodyPr>
          <a:lstStyle/>
          <a:p>
            <a:r>
              <a:rPr lang="en-TT" sz="1800" dirty="0"/>
              <a:t>Creativity is needed to generate ideas</a:t>
            </a:r>
          </a:p>
          <a:p>
            <a:r>
              <a:rPr lang="en-TT" sz="1800" dirty="0"/>
              <a:t>Guilford (1967) claimed that </a:t>
            </a:r>
            <a:r>
              <a:rPr lang="en-TT" sz="1800" b="1" dirty="0"/>
              <a:t>Divergent Thinking</a:t>
            </a:r>
            <a:r>
              <a:rPr lang="en-TT" sz="1800" dirty="0"/>
              <a:t> is related to creativity</a:t>
            </a:r>
          </a:p>
          <a:p>
            <a:r>
              <a:rPr lang="en-TT" sz="1800" dirty="0"/>
              <a:t>Divergent thinking involves a broad search for options, finding many combinations of elements</a:t>
            </a:r>
          </a:p>
          <a:p>
            <a:r>
              <a:rPr lang="en-TT" sz="1800" dirty="0"/>
              <a:t>Weisberg (1986) argues that novel solutions can be achieved without Divergent Thinking</a:t>
            </a:r>
          </a:p>
          <a:p>
            <a:r>
              <a:rPr lang="en-TT" sz="1800" b="1" dirty="0"/>
              <a:t>Convergent Thinking </a:t>
            </a:r>
            <a:r>
              <a:rPr lang="en-TT" sz="1800" dirty="0"/>
              <a:t>involves searching for a unique solution to meet a prescribed criteria and therefore applies a greater degree of judgment and narrow focus</a:t>
            </a:r>
          </a:p>
          <a:p>
            <a:r>
              <a:rPr lang="en-TT" sz="1800" dirty="0"/>
              <a:t>Guilford (1975) suggest that these two modes are not necessarily in isolation and can be intermixed </a:t>
            </a:r>
          </a:p>
          <a:p>
            <a:r>
              <a:rPr lang="en-TT" sz="1800" dirty="0"/>
              <a:t>A divergent approach can be used on the way to a convergent solution</a:t>
            </a:r>
          </a:p>
          <a:p>
            <a:endParaRPr lang="en-TT" sz="1800" dirty="0"/>
          </a:p>
        </p:txBody>
      </p:sp>
    </p:spTree>
    <p:extLst>
      <p:ext uri="{BB962C8B-B14F-4D97-AF65-F5344CB8AC3E}">
        <p14:creationId xmlns:p14="http://schemas.microsoft.com/office/powerpoint/2010/main" val="7976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Divergent vs Convergent Thinking</a:t>
            </a:r>
            <a:endParaRPr lang="en-T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9" y="2219544"/>
            <a:ext cx="4231808" cy="27525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15" y="2219544"/>
            <a:ext cx="4051697" cy="27525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63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</TotalTime>
  <Words>1347</Words>
  <Application>Microsoft Office PowerPoint</Application>
  <PresentationFormat>On-screen Show (4:3)</PresentationFormat>
  <Paragraphs>213</Paragraphs>
  <Slides>42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Arial</vt:lpstr>
      <vt:lpstr>Calibri</vt:lpstr>
      <vt:lpstr>Calibri Light</vt:lpstr>
      <vt:lpstr>Tahoma</vt:lpstr>
      <vt:lpstr>Wingdings</vt:lpstr>
      <vt:lpstr>2_Office Theme</vt:lpstr>
      <vt:lpstr>Office Theme</vt:lpstr>
      <vt:lpstr>1_Office Theme</vt:lpstr>
      <vt:lpstr>Decision Making and Problem Solving</vt:lpstr>
      <vt:lpstr>Last Session</vt:lpstr>
      <vt:lpstr>ASK SIR L</vt:lpstr>
      <vt:lpstr>This Session</vt:lpstr>
      <vt:lpstr>Solution Stage of Problem Solving Process</vt:lpstr>
      <vt:lpstr>Process: </vt:lpstr>
      <vt:lpstr>Idea Generation- options</vt:lpstr>
      <vt:lpstr>Idea Generation </vt:lpstr>
      <vt:lpstr>Divergent vs Convergent Thinking</vt:lpstr>
      <vt:lpstr>Idea Generation</vt:lpstr>
      <vt:lpstr>PowerPoint Presentation</vt:lpstr>
      <vt:lpstr>Idea Generation </vt:lpstr>
      <vt:lpstr>Idea Generation creative people in history have been credited as being ‘whole-brain thinkers’- harness the strengths of both left- and right-brain thinking</vt:lpstr>
      <vt:lpstr>Techniques for Idea Generation</vt:lpstr>
      <vt:lpstr>Misc Idea Generation Techniques</vt:lpstr>
      <vt:lpstr>Selection- Choice</vt:lpstr>
      <vt:lpstr>PowerPoint Presentation</vt:lpstr>
      <vt:lpstr>Short listing</vt:lpstr>
      <vt:lpstr>Adair (1997) Lobster Pot Model</vt:lpstr>
      <vt:lpstr>Adair (1997) Decision Making Criteria</vt:lpstr>
      <vt:lpstr>Establishing a Criteria</vt:lpstr>
      <vt:lpstr>Evaluating Country Risk for International Investing</vt:lpstr>
      <vt:lpstr>Type of Markets of International Investing</vt:lpstr>
      <vt:lpstr>Measuring Country Risk</vt:lpstr>
      <vt:lpstr>Evaluation Techniques</vt:lpstr>
      <vt:lpstr>Advantage-Disadvantage Table</vt:lpstr>
      <vt:lpstr>PMI: Plus/Minus/Interesting</vt:lpstr>
      <vt:lpstr>Force Field Analysis</vt:lpstr>
      <vt:lpstr>Weighted Analysis</vt:lpstr>
      <vt:lpstr>Financial Analysis techniques</vt:lpstr>
      <vt:lpstr>Cost Benefit Analysis</vt:lpstr>
      <vt:lpstr>Net Present Value</vt:lpstr>
      <vt:lpstr>PowerPoint Presentation</vt:lpstr>
      <vt:lpstr>Present Value Table</vt:lpstr>
      <vt:lpstr>Discounted Cash Flows and Net Present Value</vt:lpstr>
      <vt:lpstr>Pay off Tables</vt:lpstr>
      <vt:lpstr>Decision ‘rules’</vt:lpstr>
      <vt:lpstr>Decision Trees</vt:lpstr>
      <vt:lpstr>Decision Trees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 and Problem Solving</dc:title>
  <dc:creator>Andre Samuel</dc:creator>
  <cp:lastModifiedBy>Andre Samuel</cp:lastModifiedBy>
  <cp:revision>53</cp:revision>
  <dcterms:created xsi:type="dcterms:W3CDTF">2016-02-12T15:36:59Z</dcterms:created>
  <dcterms:modified xsi:type="dcterms:W3CDTF">2020-02-15T15:32:43Z</dcterms:modified>
</cp:coreProperties>
</file>